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4"/>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hyperlink" Target="http://vimeo.com/113244101"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hyperlink" Target="http://vimeo.com/113244101"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91594-690F-4295-A499-996B1D37ED8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B20763A-3F05-495B-8464-983521F5B0F8}">
      <dgm:prSet/>
      <dgm:spPr/>
      <dgm:t>
        <a:bodyPr/>
        <a:lstStyle/>
        <a:p>
          <a:pPr>
            <a:lnSpc>
              <a:spcPct val="100000"/>
            </a:lnSpc>
          </a:pPr>
          <a:r>
            <a:rPr lang="en-US" dirty="0"/>
            <a:t>The Evangelist</a:t>
          </a:r>
        </a:p>
      </dgm:t>
    </dgm:pt>
    <dgm:pt modelId="{510EED32-29C9-4775-BEE7-1ACEC63B24ED}" type="parTrans" cxnId="{7E6A27FB-211A-44DE-8D65-C96222E83307}">
      <dgm:prSet/>
      <dgm:spPr/>
      <dgm:t>
        <a:bodyPr/>
        <a:lstStyle/>
        <a:p>
          <a:endParaRPr lang="en-US"/>
        </a:p>
      </dgm:t>
    </dgm:pt>
    <dgm:pt modelId="{F7B8D355-95ED-44FA-99E8-D6492E717D4E}" type="sibTrans" cxnId="{7E6A27FB-211A-44DE-8D65-C96222E83307}">
      <dgm:prSet/>
      <dgm:spPr/>
      <dgm:t>
        <a:bodyPr/>
        <a:lstStyle/>
        <a:p>
          <a:endParaRPr lang="en-US"/>
        </a:p>
      </dgm:t>
    </dgm:pt>
    <dgm:pt modelId="{1C3F197F-5F2B-4ACF-BF9E-549492168E07}">
      <dgm:prSet/>
      <dgm:spPr/>
      <dgm:t>
        <a:bodyPr/>
        <a:lstStyle/>
        <a:p>
          <a:pPr>
            <a:lnSpc>
              <a:spcPct val="100000"/>
            </a:lnSpc>
          </a:pPr>
          <a:r>
            <a:rPr lang="en-US" dirty="0"/>
            <a:t>The Preacher/Teacher</a:t>
          </a:r>
        </a:p>
      </dgm:t>
    </dgm:pt>
    <dgm:pt modelId="{2E664E40-666A-40A5-9009-B75165A66301}" type="parTrans" cxnId="{D4E901DF-9BEA-4A63-B284-5F1C3851908C}">
      <dgm:prSet/>
      <dgm:spPr/>
      <dgm:t>
        <a:bodyPr/>
        <a:lstStyle/>
        <a:p>
          <a:endParaRPr lang="en-US"/>
        </a:p>
      </dgm:t>
    </dgm:pt>
    <dgm:pt modelId="{14E5E759-38DA-4E2A-8DDB-A2AF393AFB77}" type="sibTrans" cxnId="{D4E901DF-9BEA-4A63-B284-5F1C3851908C}">
      <dgm:prSet/>
      <dgm:spPr/>
      <dgm:t>
        <a:bodyPr/>
        <a:lstStyle/>
        <a:p>
          <a:endParaRPr lang="en-US"/>
        </a:p>
      </dgm:t>
    </dgm:pt>
    <dgm:pt modelId="{E09B186E-505B-4E9A-87B2-F3D8667A686D}">
      <dgm:prSet/>
      <dgm:spPr/>
      <dgm:t>
        <a:bodyPr/>
        <a:lstStyle/>
        <a:p>
          <a:pPr>
            <a:lnSpc>
              <a:spcPct val="100000"/>
            </a:lnSpc>
          </a:pPr>
          <a:r>
            <a:rPr lang="en-US" dirty="0"/>
            <a:t>The Disciple </a:t>
          </a:r>
        </a:p>
      </dgm:t>
    </dgm:pt>
    <dgm:pt modelId="{90F64679-63CA-43CD-84AA-1813098766A6}" type="parTrans" cxnId="{A11F1C4A-F1FA-4957-BBBE-5DDB35247D22}">
      <dgm:prSet/>
      <dgm:spPr/>
      <dgm:t>
        <a:bodyPr/>
        <a:lstStyle/>
        <a:p>
          <a:endParaRPr lang="en-US"/>
        </a:p>
      </dgm:t>
    </dgm:pt>
    <dgm:pt modelId="{0760B247-32B6-458C-89B0-0A7880564D20}" type="sibTrans" cxnId="{A11F1C4A-F1FA-4957-BBBE-5DDB35247D22}">
      <dgm:prSet/>
      <dgm:spPr/>
      <dgm:t>
        <a:bodyPr/>
        <a:lstStyle/>
        <a:p>
          <a:endParaRPr lang="en-US"/>
        </a:p>
      </dgm:t>
    </dgm:pt>
    <dgm:pt modelId="{F8418E70-284C-4A5A-B476-C9D91FFFFC37}" type="pres">
      <dgm:prSet presAssocID="{2B391594-690F-4295-A499-996B1D37ED83}" presName="root" presStyleCnt="0">
        <dgm:presLayoutVars>
          <dgm:dir/>
          <dgm:resizeHandles val="exact"/>
        </dgm:presLayoutVars>
      </dgm:prSet>
      <dgm:spPr/>
    </dgm:pt>
    <dgm:pt modelId="{D0CCA472-F036-4DE0-814B-BCC88F457A78}" type="pres">
      <dgm:prSet presAssocID="{0B20763A-3F05-495B-8464-983521F5B0F8}" presName="compNode" presStyleCnt="0"/>
      <dgm:spPr/>
    </dgm:pt>
    <dgm:pt modelId="{7A1A0E42-554C-45E6-9D5E-4569164A69DD}" type="pres">
      <dgm:prSet presAssocID="{0B20763A-3F05-495B-8464-983521F5B0F8}" presName="bgRect" presStyleLbl="bgShp" presStyleIdx="0" presStyleCnt="3"/>
      <dgm:spPr/>
    </dgm:pt>
    <dgm:pt modelId="{08DF7171-40ED-4A96-862B-8C3315B2C515}" type="pres">
      <dgm:prSet presAssocID="{0B20763A-3F05-495B-8464-983521F5B0F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nd Chime"/>
        </a:ext>
      </dgm:extLst>
    </dgm:pt>
    <dgm:pt modelId="{D6D2E903-B9E3-4237-9E91-AD8A1D3AD677}" type="pres">
      <dgm:prSet presAssocID="{0B20763A-3F05-495B-8464-983521F5B0F8}" presName="spaceRect" presStyleCnt="0"/>
      <dgm:spPr/>
    </dgm:pt>
    <dgm:pt modelId="{22E98119-C1B4-463F-ACDA-7B79D4E1F0C4}" type="pres">
      <dgm:prSet presAssocID="{0B20763A-3F05-495B-8464-983521F5B0F8}" presName="parTx" presStyleLbl="revTx" presStyleIdx="0" presStyleCnt="3">
        <dgm:presLayoutVars>
          <dgm:chMax val="0"/>
          <dgm:chPref val="0"/>
        </dgm:presLayoutVars>
      </dgm:prSet>
      <dgm:spPr/>
    </dgm:pt>
    <dgm:pt modelId="{CF6D29CE-252F-4B49-8C7F-D85B31CAF642}" type="pres">
      <dgm:prSet presAssocID="{F7B8D355-95ED-44FA-99E8-D6492E717D4E}" presName="sibTrans" presStyleCnt="0"/>
      <dgm:spPr/>
    </dgm:pt>
    <dgm:pt modelId="{C26B273F-E3C9-4F29-B027-08C7BF1E1517}" type="pres">
      <dgm:prSet presAssocID="{1C3F197F-5F2B-4ACF-BF9E-549492168E07}" presName="compNode" presStyleCnt="0"/>
      <dgm:spPr/>
    </dgm:pt>
    <dgm:pt modelId="{B9305A43-B41C-4C26-8E3E-D094E852370D}" type="pres">
      <dgm:prSet presAssocID="{1C3F197F-5F2B-4ACF-BF9E-549492168E07}" presName="bgRect" presStyleLbl="bgShp" presStyleIdx="1" presStyleCnt="3"/>
      <dgm:spPr/>
    </dgm:pt>
    <dgm:pt modelId="{30528535-F2EB-48F8-833D-32C48F92D1E4}" type="pres">
      <dgm:prSet presAssocID="{1C3F197F-5F2B-4ACF-BF9E-549492168E07}" presName="iconRect" presStyleLbl="node1" presStyleIdx="1" presStyleCnt="3" custScaleX="154876" custScaleY="148682"/>
      <dgm:spPr>
        <a:blipFill>
          <a:blip xmlns:r="http://schemas.openxmlformats.org/officeDocument/2006/relationships" r:embed="rId3">
            <a:extLst>
              <a:ext uri="{837473B0-CC2E-450A-ABE3-18F120FF3D39}">
                <a1611:picAttrSrcUrl xmlns:a1611="http://schemas.microsoft.com/office/drawing/2016/11/main" r:id="rId4"/>
              </a:ext>
            </a:extLst>
          </a:blip>
          <a:srcRect/>
          <a:stretch>
            <a:fillRect l="-9000" r="-9000"/>
          </a:stretch>
        </a:blipFill>
        <a:ln>
          <a:noFill/>
        </a:ln>
      </dgm:spPr>
    </dgm:pt>
    <dgm:pt modelId="{7C7428DC-95D2-479F-BB2F-ED8AF3E674BB}" type="pres">
      <dgm:prSet presAssocID="{1C3F197F-5F2B-4ACF-BF9E-549492168E07}" presName="spaceRect" presStyleCnt="0"/>
      <dgm:spPr/>
    </dgm:pt>
    <dgm:pt modelId="{D1F44463-399D-4070-B67B-D70C88A11EA9}" type="pres">
      <dgm:prSet presAssocID="{1C3F197F-5F2B-4ACF-BF9E-549492168E07}" presName="parTx" presStyleLbl="revTx" presStyleIdx="1" presStyleCnt="3">
        <dgm:presLayoutVars>
          <dgm:chMax val="0"/>
          <dgm:chPref val="0"/>
        </dgm:presLayoutVars>
      </dgm:prSet>
      <dgm:spPr/>
    </dgm:pt>
    <dgm:pt modelId="{69AE7767-013B-4699-9D6A-9C38750B11CC}" type="pres">
      <dgm:prSet presAssocID="{14E5E759-38DA-4E2A-8DDB-A2AF393AFB77}" presName="sibTrans" presStyleCnt="0"/>
      <dgm:spPr/>
    </dgm:pt>
    <dgm:pt modelId="{9AEFABE7-577E-4AB3-B4C0-7B929F540081}" type="pres">
      <dgm:prSet presAssocID="{E09B186E-505B-4E9A-87B2-F3D8667A686D}" presName="compNode" presStyleCnt="0"/>
      <dgm:spPr/>
    </dgm:pt>
    <dgm:pt modelId="{778D857F-7257-4C38-99D8-FEF762FCE1AC}" type="pres">
      <dgm:prSet presAssocID="{E09B186E-505B-4E9A-87B2-F3D8667A686D}" presName="bgRect" presStyleLbl="bgShp" presStyleIdx="2" presStyleCnt="3"/>
      <dgm:spPr/>
    </dgm:pt>
    <dgm:pt modelId="{DAB479D5-311D-44D6-B573-D7CF657C245B}" type="pres">
      <dgm:prSet presAssocID="{E09B186E-505B-4E9A-87B2-F3D8667A68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10B2B1F5-B003-4247-8F7A-D34BEDC408CA}" type="pres">
      <dgm:prSet presAssocID="{E09B186E-505B-4E9A-87B2-F3D8667A686D}" presName="spaceRect" presStyleCnt="0"/>
      <dgm:spPr/>
    </dgm:pt>
    <dgm:pt modelId="{21F35680-769E-4CA7-A83A-120E257AE95E}" type="pres">
      <dgm:prSet presAssocID="{E09B186E-505B-4E9A-87B2-F3D8667A686D}" presName="parTx" presStyleLbl="revTx" presStyleIdx="2" presStyleCnt="3">
        <dgm:presLayoutVars>
          <dgm:chMax val="0"/>
          <dgm:chPref val="0"/>
        </dgm:presLayoutVars>
      </dgm:prSet>
      <dgm:spPr/>
    </dgm:pt>
  </dgm:ptLst>
  <dgm:cxnLst>
    <dgm:cxn modelId="{88198811-7AD5-4A5F-948F-C4AE24BE5863}" type="presOf" srcId="{0B20763A-3F05-495B-8464-983521F5B0F8}" destId="{22E98119-C1B4-463F-ACDA-7B79D4E1F0C4}" srcOrd="0" destOrd="0" presId="urn:microsoft.com/office/officeart/2018/2/layout/IconVerticalSolidList"/>
    <dgm:cxn modelId="{18BF3920-2FFE-4CCD-8290-2A4AC1B1371A}" type="presOf" srcId="{1C3F197F-5F2B-4ACF-BF9E-549492168E07}" destId="{D1F44463-399D-4070-B67B-D70C88A11EA9}" srcOrd="0" destOrd="0" presId="urn:microsoft.com/office/officeart/2018/2/layout/IconVerticalSolidList"/>
    <dgm:cxn modelId="{A11F1C4A-F1FA-4957-BBBE-5DDB35247D22}" srcId="{2B391594-690F-4295-A499-996B1D37ED83}" destId="{E09B186E-505B-4E9A-87B2-F3D8667A686D}" srcOrd="2" destOrd="0" parTransId="{90F64679-63CA-43CD-84AA-1813098766A6}" sibTransId="{0760B247-32B6-458C-89B0-0A7880564D20}"/>
    <dgm:cxn modelId="{C589F68E-A4FE-4D56-B226-E68E86975098}" type="presOf" srcId="{E09B186E-505B-4E9A-87B2-F3D8667A686D}" destId="{21F35680-769E-4CA7-A83A-120E257AE95E}" srcOrd="0" destOrd="0" presId="urn:microsoft.com/office/officeart/2018/2/layout/IconVerticalSolidList"/>
    <dgm:cxn modelId="{CF5D15B6-4E7D-4856-A88E-4CCFEDC5DB7B}" type="presOf" srcId="{2B391594-690F-4295-A499-996B1D37ED83}" destId="{F8418E70-284C-4A5A-B476-C9D91FFFFC37}" srcOrd="0" destOrd="0" presId="urn:microsoft.com/office/officeart/2018/2/layout/IconVerticalSolidList"/>
    <dgm:cxn modelId="{D4E901DF-9BEA-4A63-B284-5F1C3851908C}" srcId="{2B391594-690F-4295-A499-996B1D37ED83}" destId="{1C3F197F-5F2B-4ACF-BF9E-549492168E07}" srcOrd="1" destOrd="0" parTransId="{2E664E40-666A-40A5-9009-B75165A66301}" sibTransId="{14E5E759-38DA-4E2A-8DDB-A2AF393AFB77}"/>
    <dgm:cxn modelId="{7E6A27FB-211A-44DE-8D65-C96222E83307}" srcId="{2B391594-690F-4295-A499-996B1D37ED83}" destId="{0B20763A-3F05-495B-8464-983521F5B0F8}" srcOrd="0" destOrd="0" parTransId="{510EED32-29C9-4775-BEE7-1ACEC63B24ED}" sibTransId="{F7B8D355-95ED-44FA-99E8-D6492E717D4E}"/>
    <dgm:cxn modelId="{BB686F25-0FEB-4D23-BBEA-BC03498410DF}" type="presParOf" srcId="{F8418E70-284C-4A5A-B476-C9D91FFFFC37}" destId="{D0CCA472-F036-4DE0-814B-BCC88F457A78}" srcOrd="0" destOrd="0" presId="urn:microsoft.com/office/officeart/2018/2/layout/IconVerticalSolidList"/>
    <dgm:cxn modelId="{2EAC49B8-7F43-43FC-9A93-2EFCCD38460F}" type="presParOf" srcId="{D0CCA472-F036-4DE0-814B-BCC88F457A78}" destId="{7A1A0E42-554C-45E6-9D5E-4569164A69DD}" srcOrd="0" destOrd="0" presId="urn:microsoft.com/office/officeart/2018/2/layout/IconVerticalSolidList"/>
    <dgm:cxn modelId="{31610D2C-CC3B-4B20-82F5-D4A4C7EE5655}" type="presParOf" srcId="{D0CCA472-F036-4DE0-814B-BCC88F457A78}" destId="{08DF7171-40ED-4A96-862B-8C3315B2C515}" srcOrd="1" destOrd="0" presId="urn:microsoft.com/office/officeart/2018/2/layout/IconVerticalSolidList"/>
    <dgm:cxn modelId="{A686BD34-896B-4F23-A2FF-D975C10C0D80}" type="presParOf" srcId="{D0CCA472-F036-4DE0-814B-BCC88F457A78}" destId="{D6D2E903-B9E3-4237-9E91-AD8A1D3AD677}" srcOrd="2" destOrd="0" presId="urn:microsoft.com/office/officeart/2018/2/layout/IconVerticalSolidList"/>
    <dgm:cxn modelId="{A933A97B-9F72-4128-9E18-5C69E978DE92}" type="presParOf" srcId="{D0CCA472-F036-4DE0-814B-BCC88F457A78}" destId="{22E98119-C1B4-463F-ACDA-7B79D4E1F0C4}" srcOrd="3" destOrd="0" presId="urn:microsoft.com/office/officeart/2018/2/layout/IconVerticalSolidList"/>
    <dgm:cxn modelId="{3CD1B01F-94E3-4DF9-BC81-1C7DA3B17AD6}" type="presParOf" srcId="{F8418E70-284C-4A5A-B476-C9D91FFFFC37}" destId="{CF6D29CE-252F-4B49-8C7F-D85B31CAF642}" srcOrd="1" destOrd="0" presId="urn:microsoft.com/office/officeart/2018/2/layout/IconVerticalSolidList"/>
    <dgm:cxn modelId="{DD3E0BB0-1B8B-406B-B6E6-B5793EB59257}" type="presParOf" srcId="{F8418E70-284C-4A5A-B476-C9D91FFFFC37}" destId="{C26B273F-E3C9-4F29-B027-08C7BF1E1517}" srcOrd="2" destOrd="0" presId="urn:microsoft.com/office/officeart/2018/2/layout/IconVerticalSolidList"/>
    <dgm:cxn modelId="{8908B2FE-A1C8-4485-B0C5-183C7654F1B5}" type="presParOf" srcId="{C26B273F-E3C9-4F29-B027-08C7BF1E1517}" destId="{B9305A43-B41C-4C26-8E3E-D094E852370D}" srcOrd="0" destOrd="0" presId="urn:microsoft.com/office/officeart/2018/2/layout/IconVerticalSolidList"/>
    <dgm:cxn modelId="{CD4DF481-842C-42D7-9163-B30BF5E4EEFC}" type="presParOf" srcId="{C26B273F-E3C9-4F29-B027-08C7BF1E1517}" destId="{30528535-F2EB-48F8-833D-32C48F92D1E4}" srcOrd="1" destOrd="0" presId="urn:microsoft.com/office/officeart/2018/2/layout/IconVerticalSolidList"/>
    <dgm:cxn modelId="{1B924897-A13D-4EB0-A61C-C0E683D48510}" type="presParOf" srcId="{C26B273F-E3C9-4F29-B027-08C7BF1E1517}" destId="{7C7428DC-95D2-479F-BB2F-ED8AF3E674BB}" srcOrd="2" destOrd="0" presId="urn:microsoft.com/office/officeart/2018/2/layout/IconVerticalSolidList"/>
    <dgm:cxn modelId="{8C25619F-2A16-48BB-A520-2237C40FEC9A}" type="presParOf" srcId="{C26B273F-E3C9-4F29-B027-08C7BF1E1517}" destId="{D1F44463-399D-4070-B67B-D70C88A11EA9}" srcOrd="3" destOrd="0" presId="urn:microsoft.com/office/officeart/2018/2/layout/IconVerticalSolidList"/>
    <dgm:cxn modelId="{046A8FC2-5102-4231-A3C3-36BF2929B976}" type="presParOf" srcId="{F8418E70-284C-4A5A-B476-C9D91FFFFC37}" destId="{69AE7767-013B-4699-9D6A-9C38750B11CC}" srcOrd="3" destOrd="0" presId="urn:microsoft.com/office/officeart/2018/2/layout/IconVerticalSolidList"/>
    <dgm:cxn modelId="{39005859-A695-4A10-93CF-57D2DFDB1640}" type="presParOf" srcId="{F8418E70-284C-4A5A-B476-C9D91FFFFC37}" destId="{9AEFABE7-577E-4AB3-B4C0-7B929F540081}" srcOrd="4" destOrd="0" presId="urn:microsoft.com/office/officeart/2018/2/layout/IconVerticalSolidList"/>
    <dgm:cxn modelId="{C7060F84-E2B6-4DFA-916D-972694146F6A}" type="presParOf" srcId="{9AEFABE7-577E-4AB3-B4C0-7B929F540081}" destId="{778D857F-7257-4C38-99D8-FEF762FCE1AC}" srcOrd="0" destOrd="0" presId="urn:microsoft.com/office/officeart/2018/2/layout/IconVerticalSolidList"/>
    <dgm:cxn modelId="{4F83852A-1DA3-4F01-BB18-41DE97C4CB80}" type="presParOf" srcId="{9AEFABE7-577E-4AB3-B4C0-7B929F540081}" destId="{DAB479D5-311D-44D6-B573-D7CF657C245B}" srcOrd="1" destOrd="0" presId="urn:microsoft.com/office/officeart/2018/2/layout/IconVerticalSolidList"/>
    <dgm:cxn modelId="{A0BC2AD0-0970-4097-9DD1-EDF5CCFAC8E4}" type="presParOf" srcId="{9AEFABE7-577E-4AB3-B4C0-7B929F540081}" destId="{10B2B1F5-B003-4247-8F7A-D34BEDC408CA}" srcOrd="2" destOrd="0" presId="urn:microsoft.com/office/officeart/2018/2/layout/IconVerticalSolidList"/>
    <dgm:cxn modelId="{35033F67-85F7-4AA5-AB86-DD949ED29F3B}" type="presParOf" srcId="{9AEFABE7-577E-4AB3-B4C0-7B929F540081}" destId="{21F35680-769E-4CA7-A83A-120E257AE95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A0E42-554C-45E6-9D5E-4569164A69DD}">
      <dsp:nvSpPr>
        <dsp:cNvPr id="0" name=""/>
        <dsp:cNvSpPr/>
      </dsp:nvSpPr>
      <dsp:spPr>
        <a:xfrm>
          <a:off x="0" y="642"/>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DF7171-40ED-4A96-862B-8C3315B2C515}">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E98119-C1B4-463F-ACDA-7B79D4E1F0C4}">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100000"/>
            </a:lnSpc>
            <a:spcBef>
              <a:spcPct val="0"/>
            </a:spcBef>
            <a:spcAft>
              <a:spcPct val="35000"/>
            </a:spcAft>
            <a:buNone/>
          </a:pPr>
          <a:r>
            <a:rPr lang="en-US" sz="2500" kern="1200" dirty="0"/>
            <a:t>The Evangelist</a:t>
          </a:r>
        </a:p>
      </dsp:txBody>
      <dsp:txXfrm>
        <a:off x="1736952" y="642"/>
        <a:ext cx="5095259" cy="1503855"/>
      </dsp:txXfrm>
    </dsp:sp>
    <dsp:sp modelId="{B9305A43-B41C-4C26-8E3E-D094E852370D}">
      <dsp:nvSpPr>
        <dsp:cNvPr id="0" name=""/>
        <dsp:cNvSpPr/>
      </dsp:nvSpPr>
      <dsp:spPr>
        <a:xfrm>
          <a:off x="0" y="1880461"/>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528535-F2EB-48F8-833D-32C48F92D1E4}">
      <dsp:nvSpPr>
        <dsp:cNvPr id="0" name=""/>
        <dsp:cNvSpPr/>
      </dsp:nvSpPr>
      <dsp:spPr>
        <a:xfrm>
          <a:off x="227970" y="2017499"/>
          <a:ext cx="1281011" cy="1229779"/>
        </a:xfrm>
        <a:prstGeom prst="rect">
          <a:avLst/>
        </a:prstGeom>
        <a:blipFill>
          <a:blip xmlns:r="http://schemas.openxmlformats.org/officeDocument/2006/relationships" r:embed="rId3">
            <a:extLst>
              <a:ext uri="{837473B0-CC2E-450A-ABE3-18F120FF3D39}">
                <a1611:picAttrSrcUrl xmlns:a1611="http://schemas.microsoft.com/office/drawing/2016/11/main" r:id="rId4"/>
              </a:ext>
            </a:extLst>
          </a:blip>
          <a:srcRect/>
          <a:stretch>
            <a:fillRect l="-9000" r="-9000"/>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1F44463-399D-4070-B67B-D70C88A11EA9}">
      <dsp:nvSpPr>
        <dsp:cNvPr id="0" name=""/>
        <dsp:cNvSpPr/>
      </dsp:nvSpPr>
      <dsp:spPr>
        <a:xfrm>
          <a:off x="1736952" y="1880461"/>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100000"/>
            </a:lnSpc>
            <a:spcBef>
              <a:spcPct val="0"/>
            </a:spcBef>
            <a:spcAft>
              <a:spcPct val="35000"/>
            </a:spcAft>
            <a:buNone/>
          </a:pPr>
          <a:r>
            <a:rPr lang="en-US" sz="2500" kern="1200" dirty="0"/>
            <a:t>The Preacher/Teacher</a:t>
          </a:r>
        </a:p>
      </dsp:txBody>
      <dsp:txXfrm>
        <a:off x="1736952" y="1880461"/>
        <a:ext cx="5095259" cy="1503855"/>
      </dsp:txXfrm>
    </dsp:sp>
    <dsp:sp modelId="{778D857F-7257-4C38-99D8-FEF762FCE1AC}">
      <dsp:nvSpPr>
        <dsp:cNvPr id="0" name=""/>
        <dsp:cNvSpPr/>
      </dsp:nvSpPr>
      <dsp:spPr>
        <a:xfrm>
          <a:off x="0" y="3760280"/>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B479D5-311D-44D6-B573-D7CF657C245B}">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F35680-769E-4CA7-A83A-120E257AE95E}">
      <dsp:nvSpPr>
        <dsp:cNvPr id="0" name=""/>
        <dsp:cNvSpPr/>
      </dsp:nvSpPr>
      <dsp:spPr>
        <a:xfrm>
          <a:off x="1736952" y="3760280"/>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100000"/>
            </a:lnSpc>
            <a:spcBef>
              <a:spcPct val="0"/>
            </a:spcBef>
            <a:spcAft>
              <a:spcPct val="35000"/>
            </a:spcAft>
            <a:buNone/>
          </a:pPr>
          <a:r>
            <a:rPr lang="en-US" sz="2500" kern="1200" dirty="0"/>
            <a:t>The Disciple </a:t>
          </a:r>
        </a:p>
      </dsp:txBody>
      <dsp:txXfrm>
        <a:off x="1736952" y="3760280"/>
        <a:ext cx="5095259" cy="150385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6/21/20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CFCBE57-D14E-3A40-929A-6FE95581D8A9}"/>
              </a:ext>
            </a:extLst>
          </p:cNvPr>
          <p:cNvSpPr>
            <a:spLocks noGrp="1"/>
          </p:cNvSpPr>
          <p:nvPr>
            <p:ph type="ctrTitle"/>
          </p:nvPr>
        </p:nvSpPr>
        <p:spPr>
          <a:xfrm>
            <a:off x="540279" y="967417"/>
            <a:ext cx="3778870" cy="3943250"/>
          </a:xfrm>
        </p:spPr>
        <p:txBody>
          <a:bodyPr>
            <a:normAutofit/>
          </a:bodyPr>
          <a:lstStyle/>
          <a:p>
            <a:pPr>
              <a:lnSpc>
                <a:spcPct val="90000"/>
              </a:lnSpc>
            </a:pPr>
            <a:br>
              <a:rPr lang="en-US" sz="3100" dirty="0">
                <a:solidFill>
                  <a:srgbClr val="FEFFFF"/>
                </a:solidFill>
              </a:rPr>
            </a:br>
            <a:r>
              <a:rPr lang="en-US" sz="3100" b="1" dirty="0">
                <a:solidFill>
                  <a:srgbClr val="FEFFFF"/>
                </a:solidFill>
              </a:rPr>
              <a:t> </a:t>
            </a:r>
            <a:br>
              <a:rPr lang="en-US" sz="3100" dirty="0">
                <a:solidFill>
                  <a:srgbClr val="FEFFFF"/>
                </a:solidFill>
              </a:rPr>
            </a:br>
            <a:r>
              <a:rPr lang="en-US" sz="3100" b="1" dirty="0">
                <a:solidFill>
                  <a:srgbClr val="FEFFFF"/>
                </a:solidFill>
              </a:rPr>
              <a:t>What Is Expository Apologetics?</a:t>
            </a:r>
            <a:br>
              <a:rPr lang="en-US" sz="3100" dirty="0">
                <a:solidFill>
                  <a:srgbClr val="FEFFFF"/>
                </a:solidFill>
              </a:rPr>
            </a:br>
            <a:br>
              <a:rPr lang="en-US" sz="3100" dirty="0">
                <a:solidFill>
                  <a:srgbClr val="FEFFFF"/>
                </a:solidFill>
              </a:rPr>
            </a:br>
            <a:r>
              <a:rPr lang="en-US" sz="3100" b="1" dirty="0">
                <a:solidFill>
                  <a:srgbClr val="FEFFFF"/>
                </a:solidFill>
              </a:rPr>
              <a:t>Chapters 1 and 2</a:t>
            </a:r>
            <a:br>
              <a:rPr lang="en-US" sz="3100" dirty="0">
                <a:solidFill>
                  <a:srgbClr val="FEFFFF"/>
                </a:solidFill>
              </a:rPr>
            </a:br>
            <a:r>
              <a:rPr lang="en-US" sz="3100" b="1" dirty="0">
                <a:solidFill>
                  <a:srgbClr val="FEFFFF"/>
                </a:solidFill>
              </a:rPr>
              <a:t> </a:t>
            </a:r>
            <a:br>
              <a:rPr lang="en-US" sz="3100" dirty="0">
                <a:solidFill>
                  <a:srgbClr val="FEFFFF"/>
                </a:solidFill>
              </a:rPr>
            </a:br>
            <a:endParaRPr lang="en-US" sz="3100" dirty="0">
              <a:solidFill>
                <a:srgbClr val="FEFFFF"/>
              </a:solidFill>
            </a:endParaRPr>
          </a:p>
        </p:txBody>
      </p:sp>
      <p:sp>
        <p:nvSpPr>
          <p:cNvPr id="14"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0FBF5108-CA89-7B4E-8B3B-95125C94F83E}"/>
              </a:ext>
            </a:extLst>
          </p:cNvPr>
          <p:cNvSpPr>
            <a:spLocks noGrp="1"/>
          </p:cNvSpPr>
          <p:nvPr>
            <p:ph type="subTitle" idx="1"/>
          </p:nvPr>
        </p:nvSpPr>
        <p:spPr>
          <a:xfrm>
            <a:off x="540279" y="5189400"/>
            <a:ext cx="3778870" cy="544260"/>
          </a:xfrm>
        </p:spPr>
        <p:txBody>
          <a:bodyPr anchor="ctr">
            <a:normAutofit/>
          </a:bodyPr>
          <a:lstStyle/>
          <a:p>
            <a:pPr>
              <a:lnSpc>
                <a:spcPct val="90000"/>
              </a:lnSpc>
            </a:pPr>
            <a:r>
              <a:rPr lang="en-US" sz="1100" b="1" dirty="0">
                <a:solidFill>
                  <a:srgbClr val="FEFFFF"/>
                </a:solidFill>
              </a:rPr>
              <a:t>Expository Apologetics</a:t>
            </a:r>
          </a:p>
          <a:p>
            <a:pPr>
              <a:lnSpc>
                <a:spcPct val="90000"/>
              </a:lnSpc>
            </a:pPr>
            <a:r>
              <a:rPr lang="en-US" sz="1100" b="1" dirty="0" err="1">
                <a:solidFill>
                  <a:srgbClr val="FEFFFF"/>
                </a:solidFill>
              </a:rPr>
              <a:t>Voddie</a:t>
            </a:r>
            <a:r>
              <a:rPr lang="en-US" sz="1100" b="1" dirty="0">
                <a:solidFill>
                  <a:srgbClr val="FEFFFF"/>
                </a:solidFill>
              </a:rPr>
              <a:t> </a:t>
            </a:r>
            <a:r>
              <a:rPr lang="en-US" sz="1100" b="1" dirty="0" err="1">
                <a:solidFill>
                  <a:srgbClr val="FEFFFF"/>
                </a:solidFill>
              </a:rPr>
              <a:t>Baucham</a:t>
            </a:r>
            <a:r>
              <a:rPr lang="en-US" sz="1100" b="1" dirty="0">
                <a:solidFill>
                  <a:srgbClr val="FEFFFF"/>
                </a:solidFill>
              </a:rPr>
              <a:t>, Jr.</a:t>
            </a:r>
          </a:p>
        </p:txBody>
      </p:sp>
      <p:pic>
        <p:nvPicPr>
          <p:cNvPr id="7" name="Graphic 6" descr="Open Book">
            <a:extLst>
              <a:ext uri="{FF2B5EF4-FFF2-40B4-BE49-F238E27FC236}">
                <a16:creationId xmlns:a16="http://schemas.microsoft.com/office/drawing/2014/main" id="{E6E9490E-EBB8-467E-B4CD-659C77B778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
        <p:nvSpPr>
          <p:cNvPr id="4" name="TextBox 3">
            <a:extLst>
              <a:ext uri="{FF2B5EF4-FFF2-40B4-BE49-F238E27FC236}">
                <a16:creationId xmlns:a16="http://schemas.microsoft.com/office/drawing/2014/main" id="{6D4DDC78-98A4-BF4B-898A-6E2F17409443}"/>
              </a:ext>
            </a:extLst>
          </p:cNvPr>
          <p:cNvSpPr txBox="1"/>
          <p:nvPr/>
        </p:nvSpPr>
        <p:spPr>
          <a:xfrm>
            <a:off x="5504465" y="6052403"/>
            <a:ext cx="6136746" cy="646331"/>
          </a:xfrm>
          <a:prstGeom prst="rect">
            <a:avLst/>
          </a:prstGeom>
          <a:noFill/>
        </p:spPr>
        <p:txBody>
          <a:bodyPr wrap="square" rtlCol="0">
            <a:spAutoFit/>
          </a:bodyPr>
          <a:lstStyle/>
          <a:p>
            <a:r>
              <a:rPr lang="en-US" dirty="0"/>
              <a:t>Providence Baptist Church Summer Cycle 2020</a:t>
            </a:r>
          </a:p>
          <a:p>
            <a:pPr algn="ctr"/>
            <a:r>
              <a:rPr lang="en-US" dirty="0"/>
              <a:t>Facilitated by Rev. Julia Kelly</a:t>
            </a:r>
          </a:p>
        </p:txBody>
      </p:sp>
    </p:spTree>
    <p:extLst>
      <p:ext uri="{BB962C8B-B14F-4D97-AF65-F5344CB8AC3E}">
        <p14:creationId xmlns:p14="http://schemas.microsoft.com/office/powerpoint/2010/main" val="4126935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E2E5959-1214-B445-8E6B-84AAB9821FDF}"/>
              </a:ext>
            </a:extLst>
          </p:cNvPr>
          <p:cNvSpPr>
            <a:spLocks noGrp="1"/>
          </p:cNvSpPr>
          <p:nvPr>
            <p:ph idx="1"/>
          </p:nvPr>
        </p:nvSpPr>
        <p:spPr>
          <a:xfrm>
            <a:off x="541866" y="2031999"/>
            <a:ext cx="7501997" cy="4525963"/>
          </a:xfrm>
        </p:spPr>
        <p:txBody>
          <a:bodyPr>
            <a:normAutofit fontScale="92500"/>
          </a:bodyPr>
          <a:lstStyle/>
          <a:p>
            <a:pPr marL="0" lvl="0" indent="0">
              <a:buNone/>
            </a:pPr>
            <a:r>
              <a:rPr lang="en-US" b="1" dirty="0">
                <a:solidFill>
                  <a:srgbClr val="FEFFFF"/>
                </a:solidFill>
              </a:rPr>
              <a:t>7.  </a:t>
            </a:r>
            <a:r>
              <a:rPr lang="en-US" sz="3200" dirty="0">
                <a:solidFill>
                  <a:srgbClr val="FEFFFF"/>
                </a:solidFill>
              </a:rPr>
              <a:t>The Identity of the Apologist</a:t>
            </a:r>
          </a:p>
          <a:p>
            <a:pPr marL="0" lvl="0" indent="0">
              <a:buNone/>
            </a:pPr>
            <a:endParaRPr lang="en-US" sz="3200" dirty="0">
              <a:solidFill>
                <a:srgbClr val="FEFFFF"/>
              </a:solidFill>
            </a:endParaRPr>
          </a:p>
          <a:p>
            <a:pPr lvl="0"/>
            <a:r>
              <a:rPr lang="en-US" sz="3200" dirty="0">
                <a:solidFill>
                  <a:srgbClr val="FEFFFF"/>
                </a:solidFill>
              </a:rPr>
              <a:t>Who is the Apologist?</a:t>
            </a:r>
          </a:p>
          <a:p>
            <a:pPr lvl="0"/>
            <a:r>
              <a:rPr lang="en-US" sz="3200" dirty="0">
                <a:solidFill>
                  <a:srgbClr val="FEFFFF"/>
                </a:solidFill>
              </a:rPr>
              <a:t>Explain the attitude of the Apologist.</a:t>
            </a:r>
          </a:p>
          <a:p>
            <a:pPr lvl="0"/>
            <a:r>
              <a:rPr lang="en-US" sz="3200" dirty="0">
                <a:solidFill>
                  <a:srgbClr val="FEFFFF"/>
                </a:solidFill>
              </a:rPr>
              <a:t>Explain the speech of the Apologist.</a:t>
            </a:r>
          </a:p>
          <a:p>
            <a:pPr lvl="0"/>
            <a:r>
              <a:rPr lang="en-US" sz="3200" dirty="0">
                <a:solidFill>
                  <a:srgbClr val="FEFFFF"/>
                </a:solidFill>
              </a:rPr>
              <a:t>Explain the character of the Apologist.</a:t>
            </a:r>
          </a:p>
          <a:p>
            <a:endParaRPr lang="en-US" dirty="0">
              <a:solidFill>
                <a:srgbClr val="FEFFFF"/>
              </a:solidFill>
            </a:endParaRPr>
          </a:p>
        </p:txBody>
      </p:sp>
      <p:pic>
        <p:nvPicPr>
          <p:cNvPr id="7" name="Graphic 6" descr="Lecturer">
            <a:extLst>
              <a:ext uri="{FF2B5EF4-FFF2-40B4-BE49-F238E27FC236}">
                <a16:creationId xmlns:a16="http://schemas.microsoft.com/office/drawing/2014/main" id="{ED58EC1B-52CA-4549-A4D2-0C6ADBB325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310173995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E2E5959-1214-B445-8E6B-84AAB9821FDF}"/>
              </a:ext>
            </a:extLst>
          </p:cNvPr>
          <p:cNvSpPr>
            <a:spLocks noGrp="1"/>
          </p:cNvSpPr>
          <p:nvPr>
            <p:ph idx="1"/>
          </p:nvPr>
        </p:nvSpPr>
        <p:spPr>
          <a:xfrm>
            <a:off x="3373062" y="342899"/>
            <a:ext cx="8131550" cy="6386513"/>
          </a:xfrm>
        </p:spPr>
        <p:txBody>
          <a:bodyPr>
            <a:normAutofit lnSpcReduction="10000"/>
          </a:bodyPr>
          <a:lstStyle/>
          <a:p>
            <a:pPr marL="0" lvl="0" indent="0">
              <a:lnSpc>
                <a:spcPct val="90000"/>
              </a:lnSpc>
              <a:buNone/>
            </a:pPr>
            <a:endParaRPr lang="en-US" b="1" dirty="0"/>
          </a:p>
          <a:p>
            <a:pPr lvl="0">
              <a:lnSpc>
                <a:spcPct val="90000"/>
              </a:lnSpc>
            </a:pPr>
            <a:r>
              <a:rPr lang="en-US" sz="3200" dirty="0"/>
              <a:t>Our righteousness makes us strangers and aliens </a:t>
            </a:r>
            <a:r>
              <a:rPr lang="en-US" sz="3200" b="1" dirty="0"/>
              <a:t>(1 Peter 2:11)</a:t>
            </a:r>
          </a:p>
          <a:p>
            <a:pPr lvl="0">
              <a:lnSpc>
                <a:spcPct val="90000"/>
              </a:lnSpc>
            </a:pPr>
            <a:r>
              <a:rPr lang="en-US" sz="3200" dirty="0"/>
              <a:t>Our righteousness brings opposition and suffering </a:t>
            </a:r>
            <a:r>
              <a:rPr lang="en-US" sz="3200" b="1" dirty="0"/>
              <a:t>(1 Peter 3:13-14)</a:t>
            </a:r>
          </a:p>
          <a:p>
            <a:pPr lvl="0">
              <a:lnSpc>
                <a:spcPct val="90000"/>
              </a:lnSpc>
            </a:pPr>
            <a:r>
              <a:rPr lang="en-US" sz="3200" dirty="0"/>
              <a:t>Our righteousness is born of our devotion to Christ. </a:t>
            </a:r>
            <a:r>
              <a:rPr lang="en-US" sz="3200" b="1" dirty="0"/>
              <a:t>(1 Peter 3:15)</a:t>
            </a:r>
          </a:p>
          <a:p>
            <a:pPr lvl="0">
              <a:lnSpc>
                <a:spcPct val="90000"/>
              </a:lnSpc>
            </a:pPr>
            <a:r>
              <a:rPr lang="en-US" sz="3200" dirty="0"/>
              <a:t>Our righteousness requires an explanation </a:t>
            </a:r>
            <a:r>
              <a:rPr lang="en-US" sz="3200" b="1" dirty="0"/>
              <a:t>(1 Peter 3:15)</a:t>
            </a:r>
          </a:p>
          <a:p>
            <a:pPr lvl="0">
              <a:lnSpc>
                <a:spcPct val="90000"/>
              </a:lnSpc>
            </a:pPr>
            <a:r>
              <a:rPr lang="en-US" sz="3200" dirty="0"/>
              <a:t>Our righteousness shapes our explanation</a:t>
            </a:r>
          </a:p>
          <a:p>
            <a:pPr lvl="0">
              <a:lnSpc>
                <a:spcPct val="90000"/>
              </a:lnSpc>
            </a:pPr>
            <a:r>
              <a:rPr lang="en-US" sz="3200" dirty="0"/>
              <a:t>Our righteousness vindicates our explanation</a:t>
            </a:r>
          </a:p>
          <a:p>
            <a:pPr marL="0" indent="0">
              <a:lnSpc>
                <a:spcPct val="90000"/>
              </a:lnSpc>
              <a:buNone/>
            </a:pPr>
            <a:r>
              <a:rPr lang="en-US" dirty="0"/>
              <a:t> </a:t>
            </a:r>
          </a:p>
          <a:p>
            <a:pPr marL="0" indent="0">
              <a:lnSpc>
                <a:spcPct val="90000"/>
              </a:lnSpc>
              <a:buNone/>
            </a:pPr>
            <a:endParaRPr lang="en-US" dirty="0"/>
          </a:p>
        </p:txBody>
      </p:sp>
      <p:sp>
        <p:nvSpPr>
          <p:cNvPr id="2" name="TextBox 1">
            <a:extLst>
              <a:ext uri="{FF2B5EF4-FFF2-40B4-BE49-F238E27FC236}">
                <a16:creationId xmlns:a16="http://schemas.microsoft.com/office/drawing/2014/main" id="{6CDF7660-BDAF-EA41-B8A6-1C5744AC8E73}"/>
              </a:ext>
            </a:extLst>
          </p:cNvPr>
          <p:cNvSpPr txBox="1"/>
          <p:nvPr/>
        </p:nvSpPr>
        <p:spPr>
          <a:xfrm>
            <a:off x="183571" y="1293084"/>
            <a:ext cx="2484373" cy="2086725"/>
          </a:xfrm>
          <a:prstGeom prst="rect">
            <a:avLst/>
          </a:prstGeom>
          <a:noFill/>
        </p:spPr>
        <p:txBody>
          <a:bodyPr wrap="square" rtlCol="0">
            <a:spAutoFit/>
          </a:bodyPr>
          <a:lstStyle/>
          <a:p>
            <a:pPr lvl="0">
              <a:lnSpc>
                <a:spcPct val="90000"/>
              </a:lnSpc>
              <a:buAutoNum type="arabicPeriod" startAt="8"/>
            </a:pPr>
            <a:r>
              <a:rPr lang="en-US" sz="2400" b="1" dirty="0"/>
              <a:t> </a:t>
            </a:r>
            <a:r>
              <a:rPr lang="en-US" sz="2400" dirty="0"/>
              <a:t>Finally, let’s examine the Critical Text (1 Peter 3:15-16) and its Oppositions</a:t>
            </a:r>
            <a:r>
              <a:rPr lang="en-US" sz="2400" b="1" dirty="0"/>
              <a:t>.</a:t>
            </a:r>
          </a:p>
        </p:txBody>
      </p:sp>
    </p:spTree>
    <p:extLst>
      <p:ext uri="{BB962C8B-B14F-4D97-AF65-F5344CB8AC3E}">
        <p14:creationId xmlns:p14="http://schemas.microsoft.com/office/powerpoint/2010/main" val="213362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44C337-3893-4B29-A265-B1329150B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id="{81E0B358-1267-4844-8B3D-B7A279B4175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2"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AF44CA9C-80E8-44E1-A79C-D6EBFC73BC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6"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BBC772A9-40CB-6D4B-A457-9B4844E15A8B}"/>
              </a:ext>
            </a:extLst>
          </p:cNvPr>
          <p:cNvSpPr>
            <a:spLocks noGrp="1"/>
          </p:cNvSpPr>
          <p:nvPr>
            <p:ph type="title"/>
          </p:nvPr>
        </p:nvSpPr>
        <p:spPr>
          <a:xfrm>
            <a:off x="6483096" y="624110"/>
            <a:ext cx="5021516" cy="1280890"/>
          </a:xfrm>
        </p:spPr>
        <p:txBody>
          <a:bodyPr>
            <a:normAutofit/>
          </a:bodyPr>
          <a:lstStyle/>
          <a:p>
            <a:r>
              <a:rPr lang="en-US" b="1" dirty="0"/>
              <a:t>Course Objectives</a:t>
            </a:r>
            <a:endParaRPr lang="en-US" b="1"/>
          </a:p>
        </p:txBody>
      </p:sp>
      <p:sp>
        <p:nvSpPr>
          <p:cNvPr id="39" name="Rectangle 38">
            <a:extLst>
              <a:ext uri="{FF2B5EF4-FFF2-40B4-BE49-F238E27FC236}">
                <a16:creationId xmlns:a16="http://schemas.microsoft.com/office/drawing/2014/main" id="{AA5CD610-ED7C-4CED-A9A1-174432C88A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5" name="Picture 4" descr="A close up of a book&#10;&#10;Description automatically generated">
            <a:extLst>
              <a:ext uri="{FF2B5EF4-FFF2-40B4-BE49-F238E27FC236}">
                <a16:creationId xmlns:a16="http://schemas.microsoft.com/office/drawing/2014/main" id="{4F2C3C9D-812F-4AA9-8CB5-4C7547F31DD7}"/>
              </a:ext>
            </a:extLst>
          </p:cNvPr>
          <p:cNvPicPr>
            <a:picLocks noChangeAspect="1"/>
          </p:cNvPicPr>
          <p:nvPr/>
        </p:nvPicPr>
        <p:blipFill rotWithShape="1">
          <a:blip r:embed="rId2"/>
          <a:srcRect l="14772" r="40104" b="-1"/>
          <a:stretch/>
        </p:blipFill>
        <p:spPr>
          <a:xfrm>
            <a:off x="-1555" y="1731"/>
            <a:ext cx="4671091" cy="6858000"/>
          </a:xfrm>
          <a:prstGeom prst="rect">
            <a:avLst/>
          </a:prstGeom>
        </p:spPr>
      </p:pic>
      <p:sp>
        <p:nvSpPr>
          <p:cNvPr id="3" name="Content Placeholder 2">
            <a:extLst>
              <a:ext uri="{FF2B5EF4-FFF2-40B4-BE49-F238E27FC236}">
                <a16:creationId xmlns:a16="http://schemas.microsoft.com/office/drawing/2014/main" id="{C4A58C3C-0045-E04E-B6E3-3D3E96160FA3}"/>
              </a:ext>
            </a:extLst>
          </p:cNvPr>
          <p:cNvSpPr>
            <a:spLocks noGrp="1"/>
          </p:cNvSpPr>
          <p:nvPr>
            <p:ph idx="1"/>
          </p:nvPr>
        </p:nvSpPr>
        <p:spPr>
          <a:xfrm>
            <a:off x="6438191" y="2133600"/>
            <a:ext cx="5066419" cy="3777622"/>
          </a:xfrm>
        </p:spPr>
        <p:txBody>
          <a:bodyPr>
            <a:normAutofit fontScale="92500" lnSpcReduction="10000"/>
          </a:bodyPr>
          <a:lstStyle/>
          <a:p>
            <a:r>
              <a:rPr lang="en-US" sz="2400" dirty="0"/>
              <a:t>The goal of this lesson is to ensure that the student understands concretely what Apologetics is and is not, coupled with the meaning of Expository Apologetics from the author’s perspective. The student will understand and identify the misconceptions of Apologetics and learn the necessity of every believer’s duty to be an apologist. </a:t>
            </a:r>
          </a:p>
          <a:p>
            <a:endParaRPr lang="en-US" dirty="0"/>
          </a:p>
        </p:txBody>
      </p:sp>
    </p:spTree>
    <p:extLst>
      <p:ext uri="{BB962C8B-B14F-4D97-AF65-F5344CB8AC3E}">
        <p14:creationId xmlns:p14="http://schemas.microsoft.com/office/powerpoint/2010/main" val="47460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01D7A4FF-7F3B-438E-AAC1-CBEA581F11D4}"/>
              </a:ext>
            </a:extLst>
          </p:cNvPr>
          <p:cNvPicPr>
            <a:picLocks noChangeAspect="1"/>
          </p:cNvPicPr>
          <p:nvPr/>
        </p:nvPicPr>
        <p:blipFill rotWithShape="1">
          <a:blip r:embed="rId2"/>
          <a:srcRect l="32627" r="2" b="2"/>
          <a:stretch/>
        </p:blipFill>
        <p:spPr>
          <a:xfrm>
            <a:off x="1" y="10"/>
            <a:ext cx="7574440" cy="6857990"/>
          </a:xfrm>
          <a:prstGeom prst="rect">
            <a:avLst/>
          </a:prstGeom>
        </p:spPr>
      </p:pic>
      <p:sp>
        <p:nvSpPr>
          <p:cNvPr id="11"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23337B0-A8B6-0345-98D6-46B724C657CC}"/>
              </a:ext>
            </a:extLst>
          </p:cNvPr>
          <p:cNvSpPr>
            <a:spLocks noGrp="1"/>
          </p:cNvSpPr>
          <p:nvPr>
            <p:ph idx="1"/>
          </p:nvPr>
        </p:nvSpPr>
        <p:spPr>
          <a:xfrm>
            <a:off x="7860770" y="2017668"/>
            <a:ext cx="4331229" cy="4677422"/>
          </a:xfrm>
        </p:spPr>
        <p:txBody>
          <a:bodyPr>
            <a:normAutofit/>
          </a:bodyPr>
          <a:lstStyle/>
          <a:p>
            <a:pPr marL="0" lvl="0" indent="0">
              <a:buNone/>
            </a:pPr>
            <a:r>
              <a:rPr lang="en-US" b="1" dirty="0">
                <a:solidFill>
                  <a:schemeClr val="tx1">
                    <a:lumMod val="95000"/>
                    <a:lumOff val="5000"/>
                  </a:schemeClr>
                </a:solidFill>
              </a:rPr>
              <a:t>1.  </a:t>
            </a:r>
            <a:r>
              <a:rPr lang="en-US" sz="2400" dirty="0">
                <a:solidFill>
                  <a:schemeClr val="tx1">
                    <a:lumMod val="95000"/>
                    <a:lumOff val="5000"/>
                  </a:schemeClr>
                </a:solidFill>
              </a:rPr>
              <a:t>Please explain what Expository Apologetics means in its simplest form and then explain what it is not.</a:t>
            </a:r>
          </a:p>
          <a:p>
            <a:pPr marL="0" indent="0">
              <a:buNone/>
            </a:pPr>
            <a:endParaRPr lang="en-US" sz="2400" dirty="0">
              <a:solidFill>
                <a:schemeClr val="tx1">
                  <a:lumMod val="95000"/>
                  <a:lumOff val="5000"/>
                </a:schemeClr>
              </a:solidFill>
            </a:endParaRPr>
          </a:p>
          <a:p>
            <a:pPr lvl="0"/>
            <a:r>
              <a:rPr lang="en-US" sz="2400" dirty="0">
                <a:solidFill>
                  <a:schemeClr val="tx1">
                    <a:lumMod val="95000"/>
                    <a:lumOff val="5000"/>
                  </a:schemeClr>
                </a:solidFill>
              </a:rPr>
              <a:t>Definition:</a:t>
            </a:r>
          </a:p>
          <a:p>
            <a:pPr lvl="0"/>
            <a:r>
              <a:rPr lang="en-US" sz="2400" dirty="0">
                <a:solidFill>
                  <a:schemeClr val="tx1">
                    <a:lumMod val="95000"/>
                    <a:lumOff val="5000"/>
                  </a:schemeClr>
                </a:solidFill>
              </a:rPr>
              <a:t>Being Biblical</a:t>
            </a:r>
          </a:p>
          <a:p>
            <a:pPr lvl="0"/>
            <a:r>
              <a:rPr lang="en-US" sz="2400" dirty="0">
                <a:solidFill>
                  <a:schemeClr val="tx1">
                    <a:lumMod val="95000"/>
                    <a:lumOff val="5000"/>
                  </a:schemeClr>
                </a:solidFill>
              </a:rPr>
              <a:t>Easy to remember</a:t>
            </a:r>
          </a:p>
          <a:p>
            <a:pPr lvl="0"/>
            <a:r>
              <a:rPr lang="en-US" sz="2400" dirty="0">
                <a:solidFill>
                  <a:schemeClr val="tx1">
                    <a:lumMod val="95000"/>
                    <a:lumOff val="5000"/>
                  </a:schemeClr>
                </a:solidFill>
              </a:rPr>
              <a:t>Being conversational</a:t>
            </a:r>
          </a:p>
          <a:p>
            <a:endParaRPr lang="en-US" dirty="0">
              <a:solidFill>
                <a:schemeClr val="tx1">
                  <a:lumMod val="95000"/>
                  <a:lumOff val="5000"/>
                </a:schemeClr>
              </a:solidFill>
            </a:endParaRPr>
          </a:p>
        </p:txBody>
      </p:sp>
    </p:spTree>
    <p:extLst>
      <p:ext uri="{BB962C8B-B14F-4D97-AF65-F5344CB8AC3E}">
        <p14:creationId xmlns:p14="http://schemas.microsoft.com/office/powerpoint/2010/main" val="1711288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99D00-4851-DC4A-92ED-BA259BC78FD5}"/>
              </a:ext>
            </a:extLst>
          </p:cNvPr>
          <p:cNvSpPr>
            <a:spLocks noGrp="1"/>
          </p:cNvSpPr>
          <p:nvPr>
            <p:ph idx="1"/>
          </p:nvPr>
        </p:nvSpPr>
        <p:spPr>
          <a:xfrm>
            <a:off x="2589212" y="597877"/>
            <a:ext cx="8915400" cy="5313345"/>
          </a:xfrm>
        </p:spPr>
        <p:txBody>
          <a:bodyPr>
            <a:normAutofit lnSpcReduction="10000"/>
          </a:bodyPr>
          <a:lstStyle/>
          <a:p>
            <a:pPr marL="0" lvl="0" indent="0">
              <a:buNone/>
            </a:pPr>
            <a:r>
              <a:rPr lang="en-US" sz="4000" b="1" dirty="0">
                <a:solidFill>
                  <a:schemeClr val="accent1"/>
                </a:solidFill>
              </a:rPr>
              <a:t>2.  </a:t>
            </a:r>
            <a:r>
              <a:rPr lang="en-US" sz="4000" dirty="0"/>
              <a:t>Explain from your point of view the biggest misconception Christians make concerning the Apologetic process.</a:t>
            </a:r>
          </a:p>
          <a:p>
            <a:pPr marL="0" indent="0">
              <a:buNone/>
            </a:pPr>
            <a:r>
              <a:rPr lang="en-US" sz="4000" dirty="0"/>
              <a:t> </a:t>
            </a:r>
          </a:p>
          <a:p>
            <a:pPr lvl="0"/>
            <a:r>
              <a:rPr lang="en-US" sz="4000" dirty="0"/>
              <a:t>Explain what and who we are confronting.</a:t>
            </a:r>
          </a:p>
          <a:p>
            <a:pPr lvl="0"/>
            <a:r>
              <a:rPr lang="en-US" sz="4000" dirty="0"/>
              <a:t>Explain the limitations we face.</a:t>
            </a:r>
          </a:p>
          <a:p>
            <a:endParaRPr lang="en-US" dirty="0"/>
          </a:p>
        </p:txBody>
      </p:sp>
    </p:spTree>
    <p:extLst>
      <p:ext uri="{BB962C8B-B14F-4D97-AF65-F5344CB8AC3E}">
        <p14:creationId xmlns:p14="http://schemas.microsoft.com/office/powerpoint/2010/main" val="356543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7F683D-CC23-EB43-B0FC-EACC7B469A18}"/>
              </a:ext>
            </a:extLst>
          </p:cNvPr>
          <p:cNvSpPr txBox="1"/>
          <p:nvPr/>
        </p:nvSpPr>
        <p:spPr>
          <a:xfrm>
            <a:off x="2637694" y="2614246"/>
            <a:ext cx="9214338" cy="1015663"/>
          </a:xfrm>
          <a:prstGeom prst="rect">
            <a:avLst/>
          </a:prstGeom>
          <a:noFill/>
        </p:spPr>
        <p:txBody>
          <a:bodyPr wrap="square" rtlCol="0">
            <a:spAutoFit/>
          </a:bodyPr>
          <a:lstStyle/>
          <a:p>
            <a:r>
              <a:rPr lang="en-US" sz="6000" dirty="0"/>
              <a:t>What is confrontation?</a:t>
            </a:r>
          </a:p>
        </p:txBody>
      </p:sp>
    </p:spTree>
    <p:extLst>
      <p:ext uri="{BB962C8B-B14F-4D97-AF65-F5344CB8AC3E}">
        <p14:creationId xmlns:p14="http://schemas.microsoft.com/office/powerpoint/2010/main" val="72683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ACE5F8-DAD7-754A-95F6-53207CAF9719}"/>
              </a:ext>
            </a:extLst>
          </p:cNvPr>
          <p:cNvSpPr>
            <a:spLocks noGrp="1"/>
          </p:cNvSpPr>
          <p:nvPr>
            <p:ph idx="1"/>
          </p:nvPr>
        </p:nvSpPr>
        <p:spPr>
          <a:xfrm>
            <a:off x="2589212" y="433753"/>
            <a:ext cx="8915400" cy="6154615"/>
          </a:xfrm>
        </p:spPr>
        <p:txBody>
          <a:bodyPr>
            <a:normAutofit/>
          </a:bodyPr>
          <a:lstStyle/>
          <a:p>
            <a:pPr marL="0" lvl="0" indent="0">
              <a:buNone/>
            </a:pPr>
            <a:r>
              <a:rPr lang="en-US" sz="2800" b="1" dirty="0">
                <a:solidFill>
                  <a:schemeClr val="accent1"/>
                </a:solidFill>
              </a:rPr>
              <a:t>3.  </a:t>
            </a:r>
            <a:r>
              <a:rPr lang="en-US" sz="2800" dirty="0"/>
              <a:t>Let’s examine some New Testament forms of vindicating God’s truth. </a:t>
            </a:r>
            <a:r>
              <a:rPr lang="en-US" sz="2800" b="1" dirty="0"/>
              <a:t>(Romans 12:19-21)</a:t>
            </a:r>
            <a:r>
              <a:rPr lang="en-US" sz="2800" dirty="0"/>
              <a:t>.</a:t>
            </a:r>
          </a:p>
          <a:p>
            <a:pPr marL="0" indent="0">
              <a:buNone/>
            </a:pPr>
            <a:endParaRPr lang="en-US" sz="2800" dirty="0"/>
          </a:p>
          <a:p>
            <a:pPr lvl="0"/>
            <a:r>
              <a:rPr lang="en-US" sz="2800" dirty="0"/>
              <a:t>Vindication through Answering Objections</a:t>
            </a:r>
          </a:p>
          <a:p>
            <a:pPr lvl="0"/>
            <a:r>
              <a:rPr lang="en-US" sz="2800" dirty="0"/>
              <a:t>Vindication through Wrestling with Error</a:t>
            </a:r>
          </a:p>
          <a:p>
            <a:pPr lvl="0"/>
            <a:r>
              <a:rPr lang="en-US" sz="2800" dirty="0"/>
              <a:t>Wrestling with our own contradictions and inconsistencies</a:t>
            </a:r>
          </a:p>
          <a:p>
            <a:pPr lvl="0"/>
            <a:r>
              <a:rPr lang="en-US" sz="2800" dirty="0"/>
              <a:t>Wrestling with contradictions that come to us directly</a:t>
            </a:r>
          </a:p>
          <a:p>
            <a:pPr lvl="0"/>
            <a:r>
              <a:rPr lang="en-US" sz="2800" dirty="0"/>
              <a:t>Wrestling with the contradictions we know to be common among those we teach.</a:t>
            </a:r>
          </a:p>
          <a:p>
            <a:endParaRPr lang="en-US" dirty="0"/>
          </a:p>
        </p:txBody>
      </p:sp>
    </p:spTree>
    <p:extLst>
      <p:ext uri="{BB962C8B-B14F-4D97-AF65-F5344CB8AC3E}">
        <p14:creationId xmlns:p14="http://schemas.microsoft.com/office/powerpoint/2010/main" val="302008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2E5959-1214-B445-8E6B-84AAB9821FDF}"/>
              </a:ext>
            </a:extLst>
          </p:cNvPr>
          <p:cNvSpPr>
            <a:spLocks noGrp="1"/>
          </p:cNvSpPr>
          <p:nvPr>
            <p:ph idx="1"/>
          </p:nvPr>
        </p:nvSpPr>
        <p:spPr>
          <a:xfrm>
            <a:off x="2391507" y="832339"/>
            <a:ext cx="9694983" cy="5512637"/>
          </a:xfrm>
        </p:spPr>
        <p:txBody>
          <a:bodyPr/>
          <a:lstStyle/>
          <a:p>
            <a:pPr marL="0" lvl="0" indent="0">
              <a:buNone/>
            </a:pPr>
            <a:r>
              <a:rPr lang="en-US" sz="3600" b="1" dirty="0">
                <a:solidFill>
                  <a:schemeClr val="accent1"/>
                </a:solidFill>
              </a:rPr>
              <a:t>4.  </a:t>
            </a:r>
            <a:r>
              <a:rPr lang="en-US" sz="3600" dirty="0">
                <a:solidFill>
                  <a:schemeClr val="tx1"/>
                </a:solidFill>
              </a:rPr>
              <a:t>Let’s examine the need for Apologetics</a:t>
            </a:r>
          </a:p>
          <a:p>
            <a:pPr marL="0" lvl="0" indent="0">
              <a:buNone/>
            </a:pPr>
            <a:endParaRPr lang="en-US" sz="3600" dirty="0"/>
          </a:p>
          <a:p>
            <a:pPr lvl="0"/>
            <a:r>
              <a:rPr lang="en-US" sz="3600" dirty="0"/>
              <a:t>Biblical Illiteracy</a:t>
            </a:r>
          </a:p>
          <a:p>
            <a:pPr lvl="0"/>
            <a:r>
              <a:rPr lang="en-US" sz="3600" dirty="0"/>
              <a:t>Postmodern/Post-Christian Thinking</a:t>
            </a:r>
          </a:p>
          <a:p>
            <a:pPr lvl="0"/>
            <a:r>
              <a:rPr lang="en-US" sz="3600" dirty="0"/>
              <a:t>Open opposition to Biblical truth (Western View)</a:t>
            </a:r>
          </a:p>
          <a:p>
            <a:pPr lvl="0"/>
            <a:r>
              <a:rPr lang="en-US" sz="3600" dirty="0"/>
              <a:t>Opposing Religions</a:t>
            </a:r>
          </a:p>
          <a:p>
            <a:pPr marL="0" indent="0">
              <a:buNone/>
            </a:pPr>
            <a:endParaRPr lang="en-US" dirty="0"/>
          </a:p>
        </p:txBody>
      </p:sp>
    </p:spTree>
    <p:extLst>
      <p:ext uri="{BB962C8B-B14F-4D97-AF65-F5344CB8AC3E}">
        <p14:creationId xmlns:p14="http://schemas.microsoft.com/office/powerpoint/2010/main" val="268434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FFF34BC-3F8F-45FE-95F9-8FCD75B115BF}"/>
              </a:ext>
            </a:extLst>
          </p:cNvPr>
          <p:cNvGraphicFramePr>
            <a:graphicFrameLocks noGrp="1"/>
          </p:cNvGraphicFramePr>
          <p:nvPr>
            <p:ph idx="1"/>
            <p:extLst>
              <p:ext uri="{D42A27DB-BD31-4B8C-83A1-F6EECF244321}">
                <p14:modId xmlns:p14="http://schemas.microsoft.com/office/powerpoint/2010/main" val="307397009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a:extLst>
              <a:ext uri="{FF2B5EF4-FFF2-40B4-BE49-F238E27FC236}">
                <a16:creationId xmlns:a16="http://schemas.microsoft.com/office/drawing/2014/main" id="{5E81A5BB-18AA-8E44-BF3A-52BC1C5EE640}"/>
              </a:ext>
            </a:extLst>
          </p:cNvPr>
          <p:cNvGrpSpPr/>
          <p:nvPr/>
        </p:nvGrpSpPr>
        <p:grpSpPr>
          <a:xfrm>
            <a:off x="548938" y="1232736"/>
            <a:ext cx="3125973" cy="4408396"/>
            <a:chOff x="1279109" y="2185"/>
            <a:chExt cx="5553102" cy="1107454"/>
          </a:xfrm>
        </p:grpSpPr>
        <p:sp>
          <p:nvSpPr>
            <p:cNvPr id="8" name="Rectangle 7">
              <a:extLst>
                <a:ext uri="{FF2B5EF4-FFF2-40B4-BE49-F238E27FC236}">
                  <a16:creationId xmlns:a16="http://schemas.microsoft.com/office/drawing/2014/main" id="{ECAADF49-8F48-4C41-85A5-9D0B68909813}"/>
                </a:ext>
              </a:extLst>
            </p:cNvPr>
            <p:cNvSpPr/>
            <p:nvPr/>
          </p:nvSpPr>
          <p:spPr>
            <a:xfrm>
              <a:off x="1279109" y="2185"/>
              <a:ext cx="5553102" cy="110745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extBox 9">
              <a:extLst>
                <a:ext uri="{FF2B5EF4-FFF2-40B4-BE49-F238E27FC236}">
                  <a16:creationId xmlns:a16="http://schemas.microsoft.com/office/drawing/2014/main" id="{4ED5B2DE-1BA0-704B-B057-03ADD13E2231}"/>
                </a:ext>
              </a:extLst>
            </p:cNvPr>
            <p:cNvSpPr txBox="1"/>
            <p:nvPr/>
          </p:nvSpPr>
          <p:spPr>
            <a:xfrm>
              <a:off x="1279109" y="2185"/>
              <a:ext cx="5553102" cy="11074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17206" tIns="117206" rIns="117206" bIns="117206" numCol="1" spcCol="1270" anchor="ctr" anchorCtr="0">
              <a:noAutofit/>
            </a:bodyPr>
            <a:lstStyle/>
            <a:p>
              <a:pPr marL="0" lvl="0" indent="0" algn="ctr" defTabSz="977900">
                <a:lnSpc>
                  <a:spcPct val="90000"/>
                </a:lnSpc>
                <a:spcBef>
                  <a:spcPct val="0"/>
                </a:spcBef>
                <a:spcAft>
                  <a:spcPct val="35000"/>
                </a:spcAft>
                <a:buNone/>
              </a:pPr>
              <a:r>
                <a:rPr lang="en-US" sz="3600" b="1" kern="1200" dirty="0"/>
                <a:t>5.  </a:t>
              </a:r>
              <a:r>
                <a:rPr lang="en-US" sz="3600" kern="1200" dirty="0"/>
                <a:t>Three Audiences of Expository Apologetics</a:t>
              </a:r>
            </a:p>
          </p:txBody>
        </p:sp>
      </p:grpSp>
    </p:spTree>
    <p:extLst>
      <p:ext uri="{BB962C8B-B14F-4D97-AF65-F5344CB8AC3E}">
        <p14:creationId xmlns:p14="http://schemas.microsoft.com/office/powerpoint/2010/main" val="1879530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1AACE5F8-DAD7-754A-95F6-53207CAF9719}"/>
              </a:ext>
            </a:extLst>
          </p:cNvPr>
          <p:cNvSpPr>
            <a:spLocks noGrp="1"/>
          </p:cNvSpPr>
          <p:nvPr>
            <p:ph idx="1"/>
          </p:nvPr>
        </p:nvSpPr>
        <p:spPr>
          <a:xfrm>
            <a:off x="360270" y="2017878"/>
            <a:ext cx="7509058" cy="4511675"/>
          </a:xfrm>
        </p:spPr>
        <p:txBody>
          <a:bodyPr>
            <a:normAutofit/>
          </a:bodyPr>
          <a:lstStyle/>
          <a:p>
            <a:pPr marL="0" lvl="0" indent="0">
              <a:buNone/>
            </a:pPr>
            <a:endParaRPr lang="en-US" dirty="0">
              <a:solidFill>
                <a:srgbClr val="FEFFFF"/>
              </a:solidFill>
            </a:endParaRPr>
          </a:p>
          <a:p>
            <a:pPr lvl="0"/>
            <a:r>
              <a:rPr lang="en-US" sz="3600" b="1" dirty="0">
                <a:solidFill>
                  <a:srgbClr val="FEFFFF"/>
                </a:solidFill>
              </a:rPr>
              <a:t>1 Peter 3: 1-16</a:t>
            </a:r>
          </a:p>
          <a:p>
            <a:pPr lvl="0"/>
            <a:r>
              <a:rPr lang="en-US" sz="3600" dirty="0">
                <a:solidFill>
                  <a:srgbClr val="FEFFFF"/>
                </a:solidFill>
              </a:rPr>
              <a:t>Explain the broader context in which Peter is writing.</a:t>
            </a:r>
          </a:p>
          <a:p>
            <a:pPr lvl="0"/>
            <a:r>
              <a:rPr lang="en-US" sz="3600" dirty="0">
                <a:solidFill>
                  <a:srgbClr val="FEFFFF"/>
                </a:solidFill>
              </a:rPr>
              <a:t>Look at 1 Peter 2:11-3:12</a:t>
            </a:r>
          </a:p>
          <a:p>
            <a:pPr lvl="0"/>
            <a:r>
              <a:rPr lang="en-US" sz="3600" dirty="0">
                <a:solidFill>
                  <a:srgbClr val="FEFFFF"/>
                </a:solidFill>
              </a:rPr>
              <a:t>The Exile and Sojourner</a:t>
            </a:r>
          </a:p>
          <a:p>
            <a:pPr lvl="0"/>
            <a:r>
              <a:rPr lang="en-US" sz="3600" dirty="0">
                <a:solidFill>
                  <a:srgbClr val="FEFFFF"/>
                </a:solidFill>
              </a:rPr>
              <a:t>General to Specific</a:t>
            </a:r>
          </a:p>
          <a:p>
            <a:endParaRPr lang="en-US" dirty="0">
              <a:solidFill>
                <a:srgbClr val="FEFFFF"/>
              </a:solidFill>
            </a:endParaRPr>
          </a:p>
        </p:txBody>
      </p:sp>
      <p:pic>
        <p:nvPicPr>
          <p:cNvPr id="7" name="Graphic 6" descr="Open Quotation Mark">
            <a:extLst>
              <a:ext uri="{FF2B5EF4-FFF2-40B4-BE49-F238E27FC236}">
                <a16:creationId xmlns:a16="http://schemas.microsoft.com/office/drawing/2014/main" id="{E598A27B-58F7-410B-8A8C-525BBD250A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
        <p:nvSpPr>
          <p:cNvPr id="4" name="TextBox 3">
            <a:extLst>
              <a:ext uri="{FF2B5EF4-FFF2-40B4-BE49-F238E27FC236}">
                <a16:creationId xmlns:a16="http://schemas.microsoft.com/office/drawing/2014/main" id="{75D8CDA7-2089-4F40-9B98-610244D86D76}"/>
              </a:ext>
            </a:extLst>
          </p:cNvPr>
          <p:cNvSpPr txBox="1"/>
          <p:nvPr/>
        </p:nvSpPr>
        <p:spPr>
          <a:xfrm>
            <a:off x="56519" y="825401"/>
            <a:ext cx="9207139" cy="523220"/>
          </a:xfrm>
          <a:prstGeom prst="rect">
            <a:avLst/>
          </a:prstGeom>
          <a:noFill/>
        </p:spPr>
        <p:txBody>
          <a:bodyPr wrap="square" rtlCol="0">
            <a:spAutoFit/>
          </a:bodyPr>
          <a:lstStyle/>
          <a:p>
            <a:pPr lvl="0"/>
            <a:r>
              <a:rPr lang="en-US" sz="2800" b="1" dirty="0">
                <a:solidFill>
                  <a:schemeClr val="bg1"/>
                </a:solidFill>
              </a:rPr>
              <a:t>6.  Let’s examine 1 Peter 3 and the Lost Paragraph.</a:t>
            </a:r>
          </a:p>
        </p:txBody>
      </p:sp>
    </p:spTree>
    <p:extLst>
      <p:ext uri="{BB962C8B-B14F-4D97-AF65-F5344CB8AC3E}">
        <p14:creationId xmlns:p14="http://schemas.microsoft.com/office/powerpoint/2010/main" val="10126170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139</TotalTime>
  <Words>402</Words>
  <Application>Microsoft Macintosh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   What Is Expository Apologetics?  Chapters 1 and 2   </vt:lpstr>
      <vt:lpstr>Course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Is Expository Apologetics?  Chapters 1 and 2   </dc:title>
  <dc:creator>Tracy King</dc:creator>
  <cp:lastModifiedBy>Tracy King</cp:lastModifiedBy>
  <cp:revision>6</cp:revision>
  <dcterms:created xsi:type="dcterms:W3CDTF">2020-06-10T17:45:29Z</dcterms:created>
  <dcterms:modified xsi:type="dcterms:W3CDTF">2020-06-21T16:17:11Z</dcterms:modified>
</cp:coreProperties>
</file>